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58" r:id="rId6"/>
    <p:sldId id="270" r:id="rId7"/>
    <p:sldId id="271" r:id="rId8"/>
    <p:sldId id="269" r:id="rId9"/>
    <p:sldId id="272" r:id="rId10"/>
    <p:sldId id="267" r:id="rId11"/>
    <p:sldId id="268" r:id="rId1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94643"/>
  </p:normalViewPr>
  <p:slideViewPr>
    <p:cSldViewPr snapToGrid="0" snapToObjects="1">
      <p:cViewPr varScale="1">
        <p:scale>
          <a:sx n="110" d="100"/>
          <a:sy n="110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7EFAA-F9B2-BB4E-AB3D-89F5BDD6315A}" type="datetimeFigureOut">
              <a:rPr lang="de-DE" smtClean="0"/>
              <a:pPr/>
              <a:t>12.05.2017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21F56-9E80-5545-9EF0-0D71B7CE4FD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244134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21F56-9E80-5545-9EF0-0D71B7CE4FDD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807677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21F56-9E80-5545-9EF0-0D71B7CE4FDD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1C90-AC10-654F-ABDB-E9C8D128F6DD}" type="datetimeFigureOut">
              <a:rPr lang="de-DE" smtClean="0"/>
              <a:pPr/>
              <a:t>12.05.2017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D2-B5C1-754E-B399-84C14E7C1EF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68150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1C90-AC10-654F-ABDB-E9C8D128F6DD}" type="datetimeFigureOut">
              <a:rPr lang="de-DE" smtClean="0"/>
              <a:pPr/>
              <a:t>12.05.2017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D2-B5C1-754E-B399-84C14E7C1EF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75967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1C90-AC10-654F-ABDB-E9C8D128F6DD}" type="datetimeFigureOut">
              <a:rPr lang="de-DE" smtClean="0"/>
              <a:pPr/>
              <a:t>12.05.2017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D2-B5C1-754E-B399-84C14E7C1EF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20986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1C90-AC10-654F-ABDB-E9C8D128F6DD}" type="datetimeFigureOut">
              <a:rPr lang="de-DE" smtClean="0"/>
              <a:pPr/>
              <a:t>12.05.2017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D2-B5C1-754E-B399-84C14E7C1EF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8770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1C90-AC10-654F-ABDB-E9C8D128F6DD}" type="datetimeFigureOut">
              <a:rPr lang="de-DE" smtClean="0"/>
              <a:pPr/>
              <a:t>12.05.2017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D2-B5C1-754E-B399-84C14E7C1EF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5055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1C90-AC10-654F-ABDB-E9C8D128F6DD}" type="datetimeFigureOut">
              <a:rPr lang="de-DE" smtClean="0"/>
              <a:pPr/>
              <a:t>12.05.2017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D2-B5C1-754E-B399-84C14E7C1EF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18912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1C90-AC10-654F-ABDB-E9C8D128F6DD}" type="datetimeFigureOut">
              <a:rPr lang="de-DE" smtClean="0"/>
              <a:pPr/>
              <a:t>12.05.2017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D2-B5C1-754E-B399-84C14E7C1EF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34006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1C90-AC10-654F-ABDB-E9C8D128F6DD}" type="datetimeFigureOut">
              <a:rPr lang="de-DE" smtClean="0"/>
              <a:pPr/>
              <a:t>12.05.2017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D2-B5C1-754E-B399-84C14E7C1EF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42850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1C90-AC10-654F-ABDB-E9C8D128F6DD}" type="datetimeFigureOut">
              <a:rPr lang="de-DE" smtClean="0"/>
              <a:pPr/>
              <a:t>12.05.2017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D2-B5C1-754E-B399-84C14E7C1EF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746032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1C90-AC10-654F-ABDB-E9C8D128F6DD}" type="datetimeFigureOut">
              <a:rPr lang="de-DE" smtClean="0"/>
              <a:pPr/>
              <a:t>12.05.2017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D2-B5C1-754E-B399-84C14E7C1EF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82241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1C90-AC10-654F-ABDB-E9C8D128F6DD}" type="datetimeFigureOut">
              <a:rPr lang="de-DE" smtClean="0"/>
              <a:pPr/>
              <a:t>12.05.2017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D2-B5C1-754E-B399-84C14E7C1EF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06950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8682" y="1600200"/>
            <a:ext cx="82296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21C90-AC10-654F-ABDB-E9C8D128F6DD}" type="datetimeFigureOut">
              <a:rPr lang="de-DE" smtClean="0"/>
              <a:pPr/>
              <a:t>12.05.2017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33DD2-B5C1-754E-B399-84C14E7C1EFA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Bild 6" descr="dis-log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38" y="272823"/>
            <a:ext cx="1891642" cy="597360"/>
          </a:xfrm>
          <a:prstGeom prst="rect">
            <a:avLst/>
          </a:prstGeom>
        </p:spPr>
      </p:pic>
      <p:pic>
        <p:nvPicPr>
          <p:cNvPr id="8" name="Bild 7" descr="3dots-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67" y="272822"/>
            <a:ext cx="846691" cy="31750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7701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89873"/>
            <a:ext cx="7772400" cy="3151129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Shop-Lösungen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692371" y="5622926"/>
            <a:ext cx="20475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Dipl.-Phys.</a:t>
            </a:r>
          </a:p>
          <a:p>
            <a:r>
              <a:rPr lang="de-DE" dirty="0" smtClean="0"/>
              <a:t>Markus Wurster</a:t>
            </a:r>
          </a:p>
          <a:p>
            <a:r>
              <a:rPr lang="de-DE" sz="1200" dirty="0" smtClean="0">
                <a:solidFill>
                  <a:srgbClr val="7F7F7F"/>
                </a:solidFill>
              </a:rPr>
              <a:t>Leiter Entwicklung | CTO</a:t>
            </a:r>
            <a:endParaRPr lang="de-DE" sz="1200" dirty="0">
              <a:solidFill>
                <a:srgbClr val="7F7F7F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85800" y="5536936"/>
            <a:ext cx="18830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200" dirty="0" smtClean="0"/>
          </a:p>
          <a:p>
            <a:r>
              <a:rPr lang="de-DE" dirty="0" smtClean="0"/>
              <a:t>Stefan Ebinger</a:t>
            </a:r>
          </a:p>
          <a:p>
            <a:r>
              <a:rPr lang="de-DE" sz="1200" dirty="0" smtClean="0">
                <a:solidFill>
                  <a:srgbClr val="7F7F7F"/>
                </a:solidFill>
              </a:rPr>
              <a:t>Geschäftsführer</a:t>
            </a:r>
            <a:endParaRPr lang="de-DE" sz="12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37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de-DE" dirty="0" smtClean="0"/>
          </a:p>
          <a:p>
            <a:pPr algn="ctr"/>
            <a:endParaRPr lang="de-DE" dirty="0"/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Fragen &amp; Diskussion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221298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algn="ctr"/>
            <a:r>
              <a:rPr lang="de-DE" dirty="0" smtClean="0"/>
              <a:t>Vielen Dank für Ihre Aufmerksamkeit!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6692371" y="5622926"/>
            <a:ext cx="18830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Dipl.-Phys.</a:t>
            </a:r>
          </a:p>
          <a:p>
            <a:r>
              <a:rPr lang="de-DE" dirty="0" smtClean="0"/>
              <a:t>Markus Wurster</a:t>
            </a:r>
          </a:p>
          <a:p>
            <a:r>
              <a:rPr lang="de-DE" sz="1200" dirty="0" smtClean="0">
                <a:solidFill>
                  <a:srgbClr val="7F7F7F"/>
                </a:solidFill>
              </a:rPr>
              <a:t>Softwareentwicklung</a:t>
            </a:r>
            <a:endParaRPr lang="de-DE" sz="1200" dirty="0">
              <a:solidFill>
                <a:srgbClr val="7F7F7F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5800" y="5536936"/>
            <a:ext cx="18830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200" dirty="0" smtClean="0"/>
          </a:p>
          <a:p>
            <a:r>
              <a:rPr lang="de-DE" dirty="0" smtClean="0"/>
              <a:t>Stefan Ebinger</a:t>
            </a:r>
          </a:p>
          <a:p>
            <a:r>
              <a:rPr lang="de-DE" sz="1200" dirty="0" smtClean="0">
                <a:solidFill>
                  <a:srgbClr val="7F7F7F"/>
                </a:solidFill>
              </a:rPr>
              <a:t>Geschäftsführer</a:t>
            </a:r>
            <a:endParaRPr lang="de-DE" sz="12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3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Commerce engineering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sz="2200" dirty="0" smtClean="0"/>
              <a:t>2000		Gründung</a:t>
            </a:r>
          </a:p>
          <a:p>
            <a:r>
              <a:rPr lang="de-DE" sz="2200" dirty="0" smtClean="0"/>
              <a:t>2002		Fokussierung auf Online-Shops</a:t>
            </a:r>
          </a:p>
          <a:p>
            <a:r>
              <a:rPr lang="de-DE" sz="2200" dirty="0" smtClean="0"/>
              <a:t>2005		Partnerschaft mit derzeitigem Marktführer </a:t>
            </a:r>
            <a:r>
              <a:rPr lang="de-DE" sz="2200" dirty="0" err="1" smtClean="0"/>
              <a:t>ePages</a:t>
            </a:r>
            <a:endParaRPr lang="de-DE" sz="2200" dirty="0" smtClean="0"/>
          </a:p>
          <a:p>
            <a:r>
              <a:rPr lang="de-DE" sz="2200" dirty="0" smtClean="0"/>
              <a:t>2007 		Individuelle Datenbanken-Konzepte</a:t>
            </a:r>
          </a:p>
          <a:p>
            <a:pPr marL="457200" indent="-457200">
              <a:buAutoNum type="arabicPlain" startAt="2009"/>
            </a:pPr>
            <a:r>
              <a:rPr lang="de-DE" sz="2200" dirty="0" smtClean="0"/>
              <a:t> 		Shop-Systeme um Oxid und Shopware erweitert</a:t>
            </a:r>
          </a:p>
          <a:p>
            <a:pPr marL="457200" indent="-457200">
              <a:buAutoNum type="arabicPlain" startAt="2009"/>
            </a:pPr>
            <a:r>
              <a:rPr lang="de-DE" sz="2200" dirty="0" smtClean="0"/>
              <a:t>		Anbindung von ERP-Systemen</a:t>
            </a:r>
          </a:p>
          <a:p>
            <a:pPr marL="457200" indent="-457200">
              <a:buAutoNum type="arabicPlain" startAt="2012"/>
            </a:pPr>
            <a:r>
              <a:rPr lang="de-DE" sz="2200" dirty="0" smtClean="0"/>
              <a:t> 		Schwerpunkt auf Intranet- und B2B-Lösungen</a:t>
            </a:r>
          </a:p>
          <a:p>
            <a:pPr marL="457200" indent="-457200">
              <a:buAutoNum type="arabicPlain" startAt="2014"/>
            </a:pPr>
            <a:r>
              <a:rPr lang="de-DE" sz="2200" dirty="0" smtClean="0"/>
              <a:t> 		</a:t>
            </a:r>
            <a:r>
              <a:rPr lang="de-DE" sz="2200" dirty="0" err="1" smtClean="0"/>
              <a:t>BigData</a:t>
            </a:r>
            <a:r>
              <a:rPr lang="de-DE" sz="2200" dirty="0" smtClean="0"/>
              <a:t>-Konzepte</a:t>
            </a:r>
          </a:p>
          <a:p>
            <a:r>
              <a:rPr lang="de-DE" sz="2200" dirty="0" smtClean="0"/>
              <a:t>2016 		Industrie 4.0			</a:t>
            </a:r>
          </a:p>
          <a:p>
            <a:endParaRPr lang="de-DE" sz="2200" dirty="0" smtClean="0"/>
          </a:p>
          <a:p>
            <a:endParaRPr lang="de-DE" sz="2200" dirty="0" smtClean="0"/>
          </a:p>
          <a:p>
            <a:endParaRPr lang="de-DE" sz="22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149652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Datenbanken-Systeme</a:t>
            </a:r>
          </a:p>
          <a:p>
            <a:endParaRPr lang="de-DE" dirty="0" smtClean="0"/>
          </a:p>
          <a:p>
            <a:pPr marL="342900" indent="-342900">
              <a:buFont typeface="Arial"/>
              <a:buChar char="•"/>
            </a:pPr>
            <a:r>
              <a:rPr lang="de-DE" sz="2200" dirty="0" smtClean="0"/>
              <a:t>Software: MySQL, </a:t>
            </a:r>
            <a:r>
              <a:rPr lang="de-DE" sz="2200" dirty="0" err="1" smtClean="0"/>
              <a:t>Sybase</a:t>
            </a:r>
            <a:r>
              <a:rPr lang="de-DE" sz="2200" dirty="0" smtClean="0"/>
              <a:t> ASE, </a:t>
            </a:r>
            <a:r>
              <a:rPr lang="de-DE" sz="2200" dirty="0" err="1" smtClean="0"/>
              <a:t>SQLite</a:t>
            </a:r>
            <a:r>
              <a:rPr lang="de-DE" sz="2200" dirty="0" smtClean="0"/>
              <a:t>, Non-SQL-DBs, Apache </a:t>
            </a:r>
            <a:r>
              <a:rPr lang="de-DE" sz="2200" dirty="0" err="1" smtClean="0"/>
              <a:t>Solr</a:t>
            </a:r>
            <a:endParaRPr lang="de-DE" sz="2200" dirty="0" smtClean="0"/>
          </a:p>
          <a:p>
            <a:pPr marL="342900" indent="-342900">
              <a:buFont typeface="Arial"/>
              <a:buChar char="•"/>
            </a:pPr>
            <a:r>
              <a:rPr lang="de-DE" sz="2200" dirty="0" smtClean="0"/>
              <a:t>Mehrschichten-Modell</a:t>
            </a:r>
          </a:p>
          <a:p>
            <a:pPr marL="720725" lvl="1" indent="-354013">
              <a:buFont typeface="Arial"/>
              <a:buChar char="•"/>
            </a:pPr>
            <a:r>
              <a:rPr lang="de-DE" sz="1800" dirty="0" smtClean="0"/>
              <a:t>Sichere Schreibvorgänge</a:t>
            </a:r>
          </a:p>
          <a:p>
            <a:pPr marL="720725" lvl="1" indent="-354013">
              <a:buFont typeface="Arial"/>
              <a:buChar char="•"/>
            </a:pPr>
            <a:r>
              <a:rPr lang="de-DE" sz="1800" dirty="0" smtClean="0"/>
              <a:t>Schneller Lesezugriff</a:t>
            </a:r>
          </a:p>
          <a:p>
            <a:pPr marL="720725" lvl="1" indent="-354013">
              <a:buFont typeface="Arial"/>
              <a:buChar char="•"/>
            </a:pPr>
            <a:r>
              <a:rPr lang="de-DE" sz="1800" dirty="0" smtClean="0"/>
              <a:t>Strikte Zugriffsbegrenzungen</a:t>
            </a:r>
          </a:p>
          <a:p>
            <a:pPr marL="720725" lvl="1" indent="-354013">
              <a:buFont typeface="Arial"/>
              <a:buChar char="•"/>
            </a:pPr>
            <a:r>
              <a:rPr lang="de-DE" sz="1800" dirty="0" smtClean="0"/>
              <a:t>Separates System für ressourcenintensive Suche</a:t>
            </a:r>
            <a:endParaRPr lang="de-DE" sz="2200" dirty="0" smtClean="0"/>
          </a:p>
          <a:p>
            <a:pPr marL="342900" indent="-342900">
              <a:buFont typeface="Arial"/>
              <a:buChar char="•"/>
            </a:pPr>
            <a:r>
              <a:rPr lang="de-DE" sz="2200" dirty="0" smtClean="0"/>
              <a:t>Umsetzungen</a:t>
            </a:r>
          </a:p>
          <a:p>
            <a:pPr marL="731838" lvl="1" indent="-377825">
              <a:buFont typeface="Arial"/>
              <a:buChar char="•"/>
            </a:pPr>
            <a:r>
              <a:rPr lang="de-DE" sz="1800" dirty="0" smtClean="0"/>
              <a:t>Produkt-Datenbank mit 2,5 Millionen Artikel</a:t>
            </a:r>
          </a:p>
          <a:p>
            <a:pPr marL="731838" lvl="1" indent="-377825">
              <a:buFont typeface="Arial"/>
              <a:buChar char="•"/>
            </a:pPr>
            <a:r>
              <a:rPr lang="de-DE" sz="1800" dirty="0" smtClean="0"/>
              <a:t>Bevölkerungs-Datenbank mit 9,6 Milliarden Datensätzen</a:t>
            </a:r>
          </a:p>
          <a:p>
            <a:pPr marL="342900" indent="-342900">
              <a:buFont typeface="Arial"/>
              <a:buChar char="•"/>
            </a:pPr>
            <a:endParaRPr lang="de-DE" sz="2200" dirty="0" smtClean="0"/>
          </a:p>
          <a:p>
            <a:endParaRPr lang="de-DE" sz="2200" dirty="0" smtClean="0"/>
          </a:p>
          <a:p>
            <a:pPr marL="342900" indent="-342900">
              <a:buFont typeface="Arial"/>
              <a:buChar char="•"/>
            </a:pPr>
            <a:endParaRPr lang="de-DE" sz="2200" dirty="0" smtClean="0"/>
          </a:p>
          <a:p>
            <a:endParaRPr lang="de-DE" dirty="0" smtClean="0"/>
          </a:p>
        </p:txBody>
      </p:sp>
    </p:spTree>
    <p:extLst>
      <p:ext uri="{BB962C8B-B14F-4D97-AF65-F5344CB8AC3E}">
        <p14:creationId xmlns="" xmlns:p14="http://schemas.microsoft.com/office/powerpoint/2010/main" val="283307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683893" y="2580554"/>
            <a:ext cx="7815905" cy="17543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Software-Gerüst</a:t>
            </a:r>
          </a:p>
          <a:p>
            <a:pPr algn="ctr"/>
            <a:endParaRPr lang="de-DE" dirty="0"/>
          </a:p>
          <a:p>
            <a:endParaRPr lang="de-DE" dirty="0" smtClean="0"/>
          </a:p>
          <a:p>
            <a:r>
              <a:rPr lang="de-DE" dirty="0"/>
              <a:t>	</a:t>
            </a:r>
            <a:r>
              <a:rPr lang="de-DE" dirty="0" smtClean="0"/>
              <a:t>					     </a:t>
            </a:r>
            <a:endParaRPr lang="de-DE" sz="3600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912189" y="2900375"/>
            <a:ext cx="1257873" cy="733663"/>
          </a:xfrm>
          <a:prstGeom prst="flowChartMagneticDisk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Master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621178" y="3267207"/>
            <a:ext cx="945059" cy="733663"/>
          </a:xfrm>
          <a:prstGeom prst="flowChartMagneticDisk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Slave 1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405785" y="3260864"/>
            <a:ext cx="945059" cy="733663"/>
          </a:xfrm>
          <a:prstGeom prst="flowChartMagneticDisk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Slave 2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3104901" y="3267207"/>
            <a:ext cx="945059" cy="733663"/>
          </a:xfrm>
          <a:prstGeom prst="flowChartMagneticDisk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Slave N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863695" y="2710617"/>
            <a:ext cx="945059" cy="1283910"/>
          </a:xfrm>
          <a:prstGeom prst="flowChartMagneticDisk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Apache</a:t>
            </a:r>
          </a:p>
          <a:p>
            <a:pPr algn="ctr"/>
            <a:r>
              <a:rPr lang="de-DE" dirty="0" err="1" smtClean="0"/>
              <a:t>Solr</a:t>
            </a:r>
            <a:endParaRPr lang="de-DE" dirty="0" smtClean="0"/>
          </a:p>
        </p:txBody>
      </p:sp>
      <p:sp>
        <p:nvSpPr>
          <p:cNvPr id="9" name="Textfeld 8"/>
          <p:cNvSpPr txBox="1"/>
          <p:nvPr/>
        </p:nvSpPr>
        <p:spPr>
          <a:xfrm>
            <a:off x="6790068" y="1695828"/>
            <a:ext cx="1514333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Datenquelle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7351610" y="2288621"/>
            <a:ext cx="366832" cy="458629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279006" y="4520055"/>
            <a:ext cx="366832" cy="379032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4012852" y="4520055"/>
            <a:ext cx="366832" cy="379032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3707552" y="5116407"/>
            <a:ext cx="2173796" cy="1226939"/>
          </a:xfrm>
          <a:prstGeom prst="cub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de-DE" dirty="0" smtClean="0"/>
          </a:p>
          <a:p>
            <a:pPr algn="ctr"/>
            <a:r>
              <a:rPr lang="de-DE" dirty="0" smtClean="0"/>
              <a:t>Online-Shops</a:t>
            </a:r>
          </a:p>
          <a:p>
            <a:pPr algn="ctr"/>
            <a:endParaRPr lang="de-DE" dirty="0"/>
          </a:p>
        </p:txBody>
      </p:sp>
      <p:sp>
        <p:nvSpPr>
          <p:cNvPr id="16" name="Inhaltsplatzhalter 1"/>
          <p:cNvSpPr>
            <a:spLocks noGrp="1"/>
          </p:cNvSpPr>
          <p:nvPr>
            <p:ph idx="1"/>
          </p:nvPr>
        </p:nvSpPr>
        <p:spPr>
          <a:xfrm>
            <a:off x="288682" y="1600200"/>
            <a:ext cx="8229601" cy="688421"/>
          </a:xfrm>
        </p:spPr>
        <p:txBody>
          <a:bodyPr>
            <a:normAutofit/>
          </a:bodyPr>
          <a:lstStyle/>
          <a:p>
            <a:r>
              <a:rPr lang="de-DE" dirty="0" smtClean="0"/>
              <a:t>System-Schema</a:t>
            </a:r>
          </a:p>
          <a:p>
            <a:endParaRPr lang="de-DE" dirty="0" smtClean="0"/>
          </a:p>
        </p:txBody>
      </p:sp>
      <p:sp>
        <p:nvSpPr>
          <p:cNvPr id="17" name="Textfeld 16"/>
          <p:cNvSpPr txBox="1"/>
          <p:nvPr/>
        </p:nvSpPr>
        <p:spPr>
          <a:xfrm>
            <a:off x="1165475" y="4460987"/>
            <a:ext cx="333484" cy="379032"/>
          </a:xfrm>
          <a:prstGeom prst="dow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580376" y="4973150"/>
            <a:ext cx="1497424" cy="40862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Suchanfragen</a:t>
            </a:r>
          </a:p>
        </p:txBody>
      </p:sp>
    </p:spTree>
    <p:extLst>
      <p:ext uri="{BB962C8B-B14F-4D97-AF65-F5344CB8AC3E}">
        <p14:creationId xmlns="" xmlns:p14="http://schemas.microsoft.com/office/powerpoint/2010/main" val="35924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1"/>
          <p:cNvSpPr>
            <a:spLocks noGrp="1"/>
          </p:cNvSpPr>
          <p:nvPr>
            <p:ph idx="1"/>
          </p:nvPr>
        </p:nvSpPr>
        <p:spPr>
          <a:xfrm>
            <a:off x="288682" y="1600200"/>
            <a:ext cx="8229601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„Online-Shop“ Phase I</a:t>
            </a:r>
          </a:p>
          <a:p>
            <a:pPr marL="0" indent="0">
              <a:buNone/>
            </a:pPr>
            <a:endParaRPr lang="de-DE" dirty="0" smtClean="0"/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Erstellung eines individuellen Designs angepasst an das CI.</a:t>
            </a:r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Templates auch für mobile Geräte geeignet (</a:t>
            </a:r>
            <a:r>
              <a:rPr lang="de-DE" sz="2200" dirty="0" err="1" smtClean="0"/>
              <a:t>responsive</a:t>
            </a:r>
            <a:r>
              <a:rPr lang="de-DE" sz="2200" dirty="0" smtClean="0"/>
              <a:t>).</a:t>
            </a:r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Ansprechende, kauforientierte Detailansicht mit allen benötigten Informationen (technische Dokumente usw.).</a:t>
            </a:r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Staffelpreise.</a:t>
            </a:r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Gewichts- und länderspezifische Versandkosten.</a:t>
            </a:r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Vorkasse, PayPal, Kreditkarten</a:t>
            </a:r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Komplexes Content-Management-System</a:t>
            </a:r>
          </a:p>
          <a:p>
            <a:pPr marL="342900" indent="-342900">
              <a:buFont typeface="Arial" charset="0"/>
              <a:buChar char="•"/>
            </a:pPr>
            <a:endParaRPr lang="de-DE" sz="2200" dirty="0" smtClean="0"/>
          </a:p>
          <a:p>
            <a:endParaRPr lang="de-DE" sz="2200" dirty="0" smtClean="0"/>
          </a:p>
          <a:p>
            <a:endParaRPr lang="de-DE" sz="2200" dirty="0" smtClean="0"/>
          </a:p>
          <a:p>
            <a:endParaRPr lang="de-DE" sz="22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218496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1"/>
          <p:cNvSpPr>
            <a:spLocks noGrp="1"/>
          </p:cNvSpPr>
          <p:nvPr>
            <p:ph idx="1"/>
          </p:nvPr>
        </p:nvSpPr>
        <p:spPr>
          <a:xfrm>
            <a:off x="288682" y="1600200"/>
            <a:ext cx="8229601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Der Weg zum richtigen Produkt</a:t>
            </a:r>
          </a:p>
          <a:p>
            <a:pPr marL="0" indent="0">
              <a:buNone/>
            </a:pPr>
            <a:endParaRPr lang="de-DE" dirty="0" smtClean="0"/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Parallele </a:t>
            </a:r>
            <a:r>
              <a:rPr lang="de-DE" sz="2200" dirty="0" err="1" smtClean="0"/>
              <a:t>Kategoriebäume</a:t>
            </a:r>
            <a:r>
              <a:rPr lang="de-DE" sz="2200" dirty="0" smtClean="0"/>
              <a:t> (z.B. nach Sparte, Branche, Anwendung).</a:t>
            </a:r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Intelligente Suche mit Filterfunktion.</a:t>
            </a:r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Produktberater mit komplexen Fragerunden.</a:t>
            </a:r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Visuell über eine Explosionszeichnung.</a:t>
            </a:r>
          </a:p>
          <a:p>
            <a:endParaRPr lang="de-DE" sz="2200" dirty="0" smtClean="0"/>
          </a:p>
          <a:p>
            <a:endParaRPr lang="de-DE" sz="2200" dirty="0" smtClean="0"/>
          </a:p>
          <a:p>
            <a:endParaRPr lang="de-DE" sz="2200" dirty="0" smtClean="0"/>
          </a:p>
          <a:p>
            <a:endParaRPr lang="de-DE" sz="22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98986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1"/>
          <p:cNvSpPr>
            <a:spLocks noGrp="1"/>
          </p:cNvSpPr>
          <p:nvPr>
            <p:ph idx="1"/>
          </p:nvPr>
        </p:nvSpPr>
        <p:spPr>
          <a:xfrm>
            <a:off x="288682" y="1600200"/>
            <a:ext cx="8229601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„Online-Shop“ Phase II</a:t>
            </a:r>
          </a:p>
          <a:p>
            <a:pPr marL="0" indent="0">
              <a:buNone/>
            </a:pPr>
            <a:endParaRPr lang="de-DE" dirty="0" smtClean="0"/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Kundenspezifische Preise.</a:t>
            </a:r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Erweiterung auf andere Regionen (USA, Asien) und Währungen.</a:t>
            </a:r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ERP-Anbindungen möglich.</a:t>
            </a:r>
          </a:p>
          <a:p>
            <a:pPr marL="342900" indent="-342900">
              <a:buFont typeface="Arial" charset="0"/>
              <a:buChar char="•"/>
            </a:pPr>
            <a:r>
              <a:rPr lang="de-DE" sz="2200" dirty="0" smtClean="0"/>
              <a:t>Einbindung von „Industrie 4.0“-Konnektoren</a:t>
            </a:r>
            <a:endParaRPr lang="de-DE" sz="2200" dirty="0"/>
          </a:p>
          <a:p>
            <a:pPr marL="342900" indent="-342900">
              <a:buFont typeface="Arial" charset="0"/>
              <a:buChar char="•"/>
            </a:pPr>
            <a:endParaRPr lang="de-DE" sz="2200" dirty="0" smtClean="0"/>
          </a:p>
          <a:p>
            <a:endParaRPr lang="de-DE" sz="2200" dirty="0" smtClean="0"/>
          </a:p>
          <a:p>
            <a:endParaRPr lang="de-DE" sz="2200" dirty="0" smtClean="0"/>
          </a:p>
          <a:p>
            <a:endParaRPr lang="de-DE" sz="22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4768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9098" y="131251"/>
            <a:ext cx="9739423" cy="688237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3236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1"/>
          <p:cNvSpPr>
            <a:spLocks noGrp="1"/>
          </p:cNvSpPr>
          <p:nvPr>
            <p:ph idx="1"/>
          </p:nvPr>
        </p:nvSpPr>
        <p:spPr>
          <a:xfrm>
            <a:off x="288682" y="1600200"/>
            <a:ext cx="822960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 smtClean="0"/>
              <a:t>Referenzen</a:t>
            </a:r>
          </a:p>
          <a:p>
            <a:endParaRPr lang="de-DE" sz="2200" dirty="0" smtClean="0"/>
          </a:p>
          <a:p>
            <a:endParaRPr lang="de-DE" sz="2200" dirty="0" smtClean="0"/>
          </a:p>
          <a:p>
            <a:endParaRPr lang="de-DE" sz="2200" dirty="0" smtClean="0"/>
          </a:p>
          <a:p>
            <a:endParaRPr lang="de-DE" sz="2200" dirty="0" smtClean="0"/>
          </a:p>
          <a:p>
            <a:endParaRPr lang="de-DE" dirty="0"/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967" y="2813366"/>
            <a:ext cx="2203030" cy="1233697"/>
          </a:xfrm>
          <a:prstGeom prst="rect">
            <a:avLst/>
          </a:prstGeom>
        </p:spPr>
      </p:pic>
      <p:pic>
        <p:nvPicPr>
          <p:cNvPr id="3" name="Bild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099" y="3013159"/>
            <a:ext cx="2138748" cy="834112"/>
          </a:xfrm>
          <a:prstGeom prst="rect">
            <a:avLst/>
          </a:prstGeom>
        </p:spPr>
      </p:pic>
      <p:pic>
        <p:nvPicPr>
          <p:cNvPr id="4" name="Bild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858" y="4557019"/>
            <a:ext cx="1286931" cy="1053416"/>
          </a:xfrm>
          <a:prstGeom prst="rect">
            <a:avLst/>
          </a:prstGeom>
        </p:spPr>
      </p:pic>
      <p:pic>
        <p:nvPicPr>
          <p:cNvPr id="6" name="Bild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542" y="4824676"/>
            <a:ext cx="2330438" cy="677844"/>
          </a:xfrm>
          <a:prstGeom prst="rect">
            <a:avLst/>
          </a:prstGeom>
        </p:spPr>
      </p:pic>
      <p:pic>
        <p:nvPicPr>
          <p:cNvPr id="7" name="Bild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827" y="2837819"/>
            <a:ext cx="898094" cy="8980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3957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Bildschirmpräsentation (4:3)</PresentationFormat>
  <Paragraphs>98</Paragraphs>
  <Slides>11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Office-Design</vt:lpstr>
      <vt:lpstr>  Shop-Lösungen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</dc:creator>
  <cp:lastModifiedBy>Gehrung</cp:lastModifiedBy>
  <cp:revision>39</cp:revision>
  <cp:lastPrinted>2013-12-03T14:52:24Z</cp:lastPrinted>
  <dcterms:created xsi:type="dcterms:W3CDTF">2013-12-03T14:17:17Z</dcterms:created>
  <dcterms:modified xsi:type="dcterms:W3CDTF">2017-05-12T11:14:02Z</dcterms:modified>
</cp:coreProperties>
</file>